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4"/>
  </p:notesMasterIdLst>
  <p:sldIdLst>
    <p:sldId id="446" r:id="rId5"/>
    <p:sldId id="439" r:id="rId6"/>
    <p:sldId id="456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270" r:id="rId23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240" d="100"/>
          <a:sy n="240" d="100"/>
        </p:scale>
        <p:origin x="372" y="1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10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424AC-9D62-434F-B574-09C88D88B19E}" type="datetime1">
              <a:rPr lang="pt-BR" smtClean="0"/>
              <a:pPr/>
              <a:t>13/07/2022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050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473850" y="60726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Sensoriamento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para imagens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B34148CD-36F8-B485-3A64-77FF5128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72" y="15076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câmera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umblebee2">
            <a:extLst>
              <a:ext uri="{FF2B5EF4-FFF2-40B4-BE49-F238E27FC236}">
                <a16:creationId xmlns:a16="http://schemas.microsoft.com/office/drawing/2014/main" id="{D323C4CB-384F-950D-0F04-8FDACC24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0" y="1530562"/>
            <a:ext cx="73533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73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câmera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om Yorke's point cloud data (from House of Cards) | Point cloud, Glitch  art, Generative art">
            <a:extLst>
              <a:ext uri="{FF2B5EF4-FFF2-40B4-BE49-F238E27FC236}">
                <a16:creationId xmlns:a16="http://schemas.microsoft.com/office/drawing/2014/main" id="{37B4E01B-22D6-2716-E709-B3062DF70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57" y="1587776"/>
            <a:ext cx="4222892" cy="35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ality Basics | Digital texture, Point cloud, Computer graphics">
            <a:extLst>
              <a:ext uri="{FF2B5EF4-FFF2-40B4-BE49-F238E27FC236}">
                <a16:creationId xmlns:a16="http://schemas.microsoft.com/office/drawing/2014/main" id="{C0E74B2A-046D-2051-A8FE-7D027572D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900" y="1201489"/>
            <a:ext cx="4579434" cy="39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5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LIDAR 3D 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laser 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nsor de lidar com 16 linhas 3d americano|Kits autom. res.| - AliExpress">
            <a:extLst>
              <a:ext uri="{FF2B5EF4-FFF2-40B4-BE49-F238E27FC236}">
                <a16:creationId xmlns:a16="http://schemas.microsoft.com/office/drawing/2014/main" id="{BEDB2556-0031-BBB7-E113-412CD793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75" y="307813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application US$100 lidar sensor for transportation industry unveiled  at CES 2020 | Traffic Technology Today">
            <a:extLst>
              <a:ext uri="{FF2B5EF4-FFF2-40B4-BE49-F238E27FC236}">
                <a16:creationId xmlns:a16="http://schemas.microsoft.com/office/drawing/2014/main" id="{7E5110AD-3EFF-DDBD-E27D-B0F09EC0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759" y="727657"/>
            <a:ext cx="3819806" cy="21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4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LIDAR 3D 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laser 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ews | LiDAR">
            <a:extLst>
              <a:ext uri="{FF2B5EF4-FFF2-40B4-BE49-F238E27FC236}">
                <a16:creationId xmlns:a16="http://schemas.microsoft.com/office/drawing/2014/main" id="{D36C6AD9-CE3A-E56B-E51C-11C3B060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5" y="1549090"/>
            <a:ext cx="7250435" cy="314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6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Kinect - Microsoft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laser 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inect - ícones de tecnologia grátis">
            <a:extLst>
              <a:ext uri="{FF2B5EF4-FFF2-40B4-BE49-F238E27FC236}">
                <a16:creationId xmlns:a16="http://schemas.microsoft.com/office/drawing/2014/main" id="{02B5C932-BA72-4820-3AB6-5F3C6D3A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3" y="1291759"/>
            <a:ext cx="3654892" cy="36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nect GIFs - Get the best GIF on GIPHY">
            <a:extLst>
              <a:ext uri="{FF2B5EF4-FFF2-40B4-BE49-F238E27FC236}">
                <a16:creationId xmlns:a16="http://schemas.microsoft.com/office/drawing/2014/main" id="{56F4B552-3EA9-4FAC-C7FF-6725D0F8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92" y="857936"/>
            <a:ext cx="4088715" cy="40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9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Kinect - Microsoft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laser 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ow I turned my Xbox's Kinect into a wondrous motion-capture device">
            <a:extLst>
              <a:ext uri="{FF2B5EF4-FFF2-40B4-BE49-F238E27FC236}">
                <a16:creationId xmlns:a16="http://schemas.microsoft.com/office/drawing/2014/main" id="{3030CD76-3C58-E2DF-A911-8165067AE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112" y="1396860"/>
            <a:ext cx="7296176" cy="310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inect - ícones de tecnologia grátis">
            <a:extLst>
              <a:ext uri="{FF2B5EF4-FFF2-40B4-BE49-F238E27FC236}">
                <a16:creationId xmlns:a16="http://schemas.microsoft.com/office/drawing/2014/main" id="{02B5C932-BA72-4820-3AB6-5F3C6D3A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6" y="2301186"/>
            <a:ext cx="2297358" cy="22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793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Kinect - Microsoft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laser 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inect - ícones de tecnologia grátis">
            <a:extLst>
              <a:ext uri="{FF2B5EF4-FFF2-40B4-BE49-F238E27FC236}">
                <a16:creationId xmlns:a16="http://schemas.microsoft.com/office/drawing/2014/main" id="{02B5C932-BA72-4820-3AB6-5F3C6D3A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79" y="2267317"/>
            <a:ext cx="2297358" cy="22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pth Camera | Hackaday">
            <a:extLst>
              <a:ext uri="{FF2B5EF4-FFF2-40B4-BE49-F238E27FC236}">
                <a16:creationId xmlns:a16="http://schemas.microsoft.com/office/drawing/2014/main" id="{6F7AAEF6-39CC-5712-48BF-C86CA6DA9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599" y="978448"/>
            <a:ext cx="3473559" cy="347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4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Kinect - Microsoft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laser 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inect - ícones de tecnologia grátis">
            <a:extLst>
              <a:ext uri="{FF2B5EF4-FFF2-40B4-BE49-F238E27FC236}">
                <a16:creationId xmlns:a16="http://schemas.microsoft.com/office/drawing/2014/main" id="{02B5C932-BA72-4820-3AB6-5F3C6D3A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6" y="2301186"/>
            <a:ext cx="2297358" cy="22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E0D79A9-90E4-C35F-7D2C-E8468DAD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40" y="1488920"/>
            <a:ext cx="5800759" cy="248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14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Kinect - Microsoft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laser 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Kinect GIF - Find on GIFER">
            <a:extLst>
              <a:ext uri="{FF2B5EF4-FFF2-40B4-BE49-F238E27FC236}">
                <a16:creationId xmlns:a16="http://schemas.microsoft.com/office/drawing/2014/main" id="{62DCB027-2FC2-78D5-B6C6-EBF8BD0B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1923536"/>
            <a:ext cx="5724293" cy="321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inect - ícones de tecnologia grátis">
            <a:extLst>
              <a:ext uri="{FF2B5EF4-FFF2-40B4-BE49-F238E27FC236}">
                <a16:creationId xmlns:a16="http://schemas.microsoft.com/office/drawing/2014/main" id="{FBC128B5-5BC0-E32A-623C-5B6B519CB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1731552"/>
            <a:ext cx="1261098" cy="126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inect GIF - Find on GIFER">
            <a:extLst>
              <a:ext uri="{FF2B5EF4-FFF2-40B4-BE49-F238E27FC236}">
                <a16:creationId xmlns:a16="http://schemas.microsoft.com/office/drawing/2014/main" id="{B498B542-B665-2105-C8E8-11FDADA1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685" y="802161"/>
            <a:ext cx="3826849" cy="25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569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The Secrets of Facial Recognition">
            <a:extLst>
              <a:ext uri="{FF2B5EF4-FFF2-40B4-BE49-F238E27FC236}">
                <a16:creationId xmlns:a16="http://schemas.microsoft.com/office/drawing/2014/main" id="{21134C38-40EA-9020-F4BC-E0CAD8C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" y="862363"/>
            <a:ext cx="5560151" cy="39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Falhas na visão 2D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Captura da imagem sem profundidade: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4100" name="Picture 4" descr="Face Scanner UI GIF by Adi Milan on Dribbble">
            <a:extLst>
              <a:ext uri="{FF2B5EF4-FFF2-40B4-BE49-F238E27FC236}">
                <a16:creationId xmlns:a16="http://schemas.microsoft.com/office/drawing/2014/main" id="{FF72FC87-E8F8-4F0A-83D3-D7298FBC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48" y="1229849"/>
            <a:ext cx="3578336" cy="26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5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964809"/>
            <a:ext cx="6858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6786247" y="0"/>
            <a:ext cx="1212725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158906" y="4809295"/>
            <a:ext cx="142875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67500" tIns="35100" rIns="67500" bIns="35100" anchor="b"/>
          <a:lstStyle/>
          <a:p>
            <a:pPr>
              <a:buClr>
                <a:srgbClr val="404176"/>
              </a:buClr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fld id="{F566B28C-5A49-4C22-9F61-B0E986B0616F}" type="slidenum">
              <a:rPr lang="pt-BR" sz="1050">
                <a:latin typeface="Arial Narrow" pitchFamily="34" charset="0"/>
              </a:rPr>
              <a:pPr>
                <a:buClr>
                  <a:srgbClr val="404176"/>
                </a:buClr>
                <a:tabLst>
                  <a:tab pos="0" algn="l"/>
                  <a:tab pos="335756" algn="l"/>
                  <a:tab pos="672704" algn="l"/>
                  <a:tab pos="1009650" algn="l"/>
                  <a:tab pos="1346597" algn="l"/>
                  <a:tab pos="1683544" algn="l"/>
                  <a:tab pos="2020491" algn="l"/>
                  <a:tab pos="2357438" algn="l"/>
                  <a:tab pos="2694385" algn="l"/>
                  <a:tab pos="3031331" algn="l"/>
                  <a:tab pos="3368279" algn="l"/>
                  <a:tab pos="3705225" algn="l"/>
                  <a:tab pos="4042172" algn="l"/>
                  <a:tab pos="4379119" algn="l"/>
                  <a:tab pos="4716066" algn="l"/>
                  <a:tab pos="5053013" algn="l"/>
                  <a:tab pos="5389960" algn="l"/>
                  <a:tab pos="5726906" algn="l"/>
                  <a:tab pos="6063854" algn="l"/>
                  <a:tab pos="6400800" algn="l"/>
                  <a:tab pos="6737747" algn="l"/>
                </a:tabLst>
              </a:pPr>
              <a:t>3</a:t>
            </a:fld>
            <a:endParaRPr lang="pt-BR" sz="105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76562" y="36673"/>
            <a:ext cx="6268640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en-US" sz="27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sz="2700" dirty="0">
                <a:latin typeface="Arial" charset="0"/>
              </a:rPr>
              <a:t>Problemas de visão 2D</a:t>
            </a:r>
            <a:endParaRPr lang="en-US" sz="2700" dirty="0">
              <a:solidFill>
                <a:schemeClr val="tx1"/>
              </a:solidFill>
              <a:latin typeface="Arial" charset="0"/>
            </a:endParaRPr>
          </a:p>
          <a:p>
            <a:br>
              <a:rPr lang="en-US" sz="2700" i="1" dirty="0">
                <a:solidFill>
                  <a:schemeClr val="tx1"/>
                </a:solidFill>
                <a:latin typeface="Arial" charset="0"/>
              </a:rPr>
            </a:br>
            <a:endParaRPr lang="en-US" sz="2700" i="1" dirty="0">
              <a:solidFill>
                <a:schemeClr val="tx1"/>
              </a:solidFill>
              <a:latin typeface="Arial" charset="0"/>
            </a:endParaRPr>
          </a:p>
          <a:p>
            <a:endParaRPr lang="en-US" sz="1500" i="1" dirty="0"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98" y="770886"/>
            <a:ext cx="6858000" cy="385326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9E03194-B15C-4861-B443-1A09DB3347A4}"/>
              </a:ext>
            </a:extLst>
          </p:cNvPr>
          <p:cNvSpPr txBox="1"/>
          <p:nvPr/>
        </p:nvSpPr>
        <p:spPr>
          <a:xfrm>
            <a:off x="3500431" y="452503"/>
            <a:ext cx="4487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AI System – Real Problem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1158098" y="4576621"/>
            <a:ext cx="72771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1873282" y="4731990"/>
            <a:ext cx="565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But also… Researchers hack a self-driving car by putting stickers on street signs</a:t>
            </a:r>
          </a:p>
          <a:p>
            <a:r>
              <a:rPr lang="en-US" sz="12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05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05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0728" y="160718"/>
            <a:ext cx="2193131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21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-D Reconstruction with Vision. Exactly an year back, before I started… |  by Venkatesh Tata | Towards Data Science">
            <a:extLst>
              <a:ext uri="{FF2B5EF4-FFF2-40B4-BE49-F238E27FC236}">
                <a16:creationId xmlns:a16="http://schemas.microsoft.com/office/drawing/2014/main" id="{EBAA551B-8136-7012-B794-188BFA2A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6" y="1532446"/>
            <a:ext cx="7261119" cy="352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69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novel no-sensors 3D model reconstruction from monocular video frames for  a dynamic environment [PeerJ]">
            <a:extLst>
              <a:ext uri="{FF2B5EF4-FFF2-40B4-BE49-F238E27FC236}">
                <a16:creationId xmlns:a16="http://schemas.microsoft.com/office/drawing/2014/main" id="{E016CAD0-0CB1-6555-DB42-F0F5E104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61" y="1381287"/>
            <a:ext cx="9144000" cy="365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68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onocular 3D Object Detection Leveraging Accurate Proposals and Shape  Reconstruction – arXiv Vanity">
            <a:extLst>
              <a:ext uri="{FF2B5EF4-FFF2-40B4-BE49-F238E27FC236}">
                <a16:creationId xmlns:a16="http://schemas.microsoft.com/office/drawing/2014/main" id="{2ED7ED30-EB22-2CD7-C280-E29092C80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348"/>
            <a:ext cx="6809678" cy="359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2D to 3D reconstruction. Is it fastinating to build a 3d model… | by Prim  Wong | Super AI Engineer | Medium">
            <a:extLst>
              <a:ext uri="{FF2B5EF4-FFF2-40B4-BE49-F238E27FC236}">
                <a16:creationId xmlns:a16="http://schemas.microsoft.com/office/drawing/2014/main" id="{3B0942D8-ED62-7838-5014-7E527743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1460810"/>
            <a:ext cx="5715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45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5D44EB-C6E8-4DC4-2A5C-5E35DE3F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0" y="1415947"/>
            <a:ext cx="5839754" cy="37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2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GB-Fusion: Monocular 3D reconstruction with learned depth prediction -  ScienceDirect">
            <a:extLst>
              <a:ext uri="{FF2B5EF4-FFF2-40B4-BE49-F238E27FC236}">
                <a16:creationId xmlns:a16="http://schemas.microsoft.com/office/drawing/2014/main" id="{DA1A8DBA-8A91-C614-3122-FEEEE2CBC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3" y="1501139"/>
            <a:ext cx="6229180" cy="364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084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191D9-96B6-4935-A607-4946FC1AA8DE}">
  <ds:schemaRefs>
    <ds:schemaRef ds:uri="http://schemas.openxmlformats.org/package/2006/metadata/core-properties"/>
    <ds:schemaRef ds:uri="http://purl.org/dc/terms/"/>
    <ds:schemaRef ds:uri="851b35d3-0456-4d6a-bc2f-da927e91d158"/>
    <ds:schemaRef ds:uri="http://schemas.microsoft.com/office/2006/documentManagement/types"/>
    <ds:schemaRef ds:uri="http://schemas.microsoft.com/office/2006/metadata/properties"/>
    <ds:schemaRef ds:uri="http://purl.org/dc/elements/1.1/"/>
    <ds:schemaRef ds:uri="19483571-f922-4e8e-9c1c-26f0a2252132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8898D57-E45F-402F-AD72-5364B2583B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969170-E288-4D87-872D-DFA7956B75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2134</TotalTime>
  <Words>283</Words>
  <Application>Microsoft Office PowerPoint</Application>
  <PresentationFormat>Apresentação na tela (16:9)</PresentationFormat>
  <Paragraphs>80</Paragraphs>
  <Slides>19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Calibri</vt:lpstr>
      <vt:lpstr>Century Gothic</vt:lpstr>
      <vt:lpstr>Arial</vt:lpstr>
      <vt:lpstr>Wingdings</vt:lpstr>
      <vt:lpstr>Arial Narrow</vt:lpstr>
      <vt:lpstr>Simple Light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Kawan Anthony</cp:lastModifiedBy>
  <cp:revision>73</cp:revision>
  <dcterms:modified xsi:type="dcterms:W3CDTF">2022-07-13T19:03:43Z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